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02" r:id="rId2"/>
    <p:sldId id="256" r:id="rId3"/>
    <p:sldId id="294" r:id="rId4"/>
    <p:sldId id="296" r:id="rId5"/>
    <p:sldId id="297" r:id="rId6"/>
    <p:sldId id="276" r:id="rId7"/>
    <p:sldId id="282" r:id="rId8"/>
    <p:sldId id="284" r:id="rId9"/>
    <p:sldId id="298" r:id="rId10"/>
    <p:sldId id="299" r:id="rId11"/>
    <p:sldId id="300" r:id="rId12"/>
    <p:sldId id="283" r:id="rId13"/>
    <p:sldId id="293" r:id="rId14"/>
    <p:sldId id="286" r:id="rId15"/>
    <p:sldId id="280" r:id="rId16"/>
    <p:sldId id="287" r:id="rId17"/>
    <p:sldId id="292" r:id="rId18"/>
    <p:sldId id="291" r:id="rId19"/>
    <p:sldId id="272" r:id="rId20"/>
    <p:sldId id="273" r:id="rId21"/>
    <p:sldId id="274" r:id="rId22"/>
  </p:sldIdLst>
  <p:sldSz cx="9144000" cy="6858000" type="screen4x3"/>
  <p:notesSz cx="6858000" cy="9144000"/>
  <p:defaultTextStyle>
    <a:defPPr>
      <a:defRPr lang="bg-BG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Секция по подразбиране" id="{C6871B70-EA0F-40FC-B119-AAAE64FFCD5F}">
          <p14:sldIdLst>
            <p14:sldId id="302"/>
            <p14:sldId id="256"/>
            <p14:sldId id="294"/>
            <p14:sldId id="296"/>
            <p14:sldId id="297"/>
            <p14:sldId id="276"/>
          </p14:sldIdLst>
        </p14:section>
        <p14:section name="Неозаглавена секция" id="{13C677DA-1806-40E3-9953-F1ABBF1B949D}">
          <p14:sldIdLst>
            <p14:sldId id="282"/>
            <p14:sldId id="284"/>
            <p14:sldId id="298"/>
            <p14:sldId id="299"/>
            <p14:sldId id="300"/>
            <p14:sldId id="283"/>
            <p14:sldId id="293"/>
            <p14:sldId id="286"/>
            <p14:sldId id="280"/>
            <p14:sldId id="287"/>
            <p14:sldId id="292"/>
            <p14:sldId id="291"/>
          </p14:sldIdLst>
        </p14:section>
        <p14:section name="Неозаглавена секция" id="{06ACB8B6-CF5F-49F2-B586-70746C76C2B5}">
          <p14:sldIdLst>
            <p14:sldId id="272"/>
            <p14:sldId id="273"/>
            <p14:sldId id="27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FFCC99"/>
    <a:srgbClr val="969696"/>
    <a:srgbClr val="808080"/>
    <a:srgbClr val="B2B2B2"/>
    <a:srgbClr val="F6F6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88" autoAdjust="0"/>
    <p:restoredTop sz="86380" autoAdjust="0"/>
  </p:normalViewPr>
  <p:slideViewPr>
    <p:cSldViewPr>
      <p:cViewPr>
        <p:scale>
          <a:sx n="70" d="100"/>
          <a:sy n="70" d="100"/>
        </p:scale>
        <p:origin x="-562" y="-1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3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r>
              <a:rPr lang="bg-BG"/>
              <a:t>ожаожяао</a:t>
            </a:r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E7426F3A-6354-4BC5-BF29-259B86C4786C}" type="datetimeFigureOut">
              <a:rPr lang="bg-BG"/>
              <a:pPr>
                <a:defRPr/>
              </a:pPr>
              <a:t>30.1.2015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1764BF5A-A43B-47F5-B2BD-7DC8C3B5ABC0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8175077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r>
              <a:rPr lang="bg-BG"/>
              <a:t>ожаожяао</a:t>
            </a:r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15637CBA-8BC9-4392-BD71-2C5DE918DCF4}" type="datetimeFigureOut">
              <a:rPr lang="bg-BG"/>
              <a:pPr>
                <a:defRPr/>
              </a:pPr>
              <a:t>30.1.2015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bg-BG" noProof="0" smtClean="0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 noProof="0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noProof="0" smtClean="0"/>
              <a:t>Второ ниво</a:t>
            </a:r>
          </a:p>
          <a:p>
            <a:pPr lvl="2"/>
            <a:r>
              <a:rPr lang="bg-BG" noProof="0" smtClean="0"/>
              <a:t>Трето ниво</a:t>
            </a:r>
          </a:p>
          <a:p>
            <a:pPr lvl="3"/>
            <a:r>
              <a:rPr lang="bg-BG" noProof="0" smtClean="0"/>
              <a:t>Четвърто ниво</a:t>
            </a:r>
          </a:p>
          <a:p>
            <a:pPr lvl="4"/>
            <a:r>
              <a:rPr lang="bg-BG" noProof="0" smtClean="0"/>
              <a:t>Пето ниво</a:t>
            </a: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92F7FB26-6053-4467-B400-D5F295CC76D4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8754828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Контейнер за изображение на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Контейнер за бележ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bg-BG" altLang="bg-BG" smtClean="0"/>
          </a:p>
        </p:txBody>
      </p:sp>
      <p:sp>
        <p:nvSpPr>
          <p:cNvPr id="2" name="Контейнер за долния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Контейнер за изображение на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Контейнер за бележ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bg-BG" altLang="bg-BG" smtClean="0"/>
          </a:p>
        </p:txBody>
      </p:sp>
      <p:sp>
        <p:nvSpPr>
          <p:cNvPr id="2" name="Контейнер за долния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5D477-275C-46B8-A5FD-7552CA5D8C00}" type="datetime1">
              <a:rPr lang="bg-BG"/>
              <a:pPr>
                <a:defRPr/>
              </a:pPr>
              <a:t>30.1.2015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57528-7AF0-4C34-8EE4-D0BDC41CC60C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9581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55E44-C05D-44BC-B854-1704DC84718C}" type="datetime1">
              <a:rPr lang="bg-BG"/>
              <a:pPr>
                <a:defRPr/>
              </a:pPr>
              <a:t>30.1.2015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3B147-6503-49A2-AE7C-FAF9CFB8A309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0989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32A47-7CF2-4C91-9E3B-372E73B2514E}" type="datetime1">
              <a:rPr lang="bg-BG"/>
              <a:pPr>
                <a:defRPr/>
              </a:pPr>
              <a:t>30.1.2015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D0AD0-15CA-4B8F-9C2E-B6882163730C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4914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B658A-FCF4-44FF-BD47-78D01D660DC8}" type="datetime1">
              <a:rPr lang="bg-BG"/>
              <a:pPr>
                <a:defRPr/>
              </a:pPr>
              <a:t>30.1.2015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D305A-149F-400C-856C-81E9BA654E9D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5770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396B2-FC0C-4321-B637-616282A7AC49}" type="datetime1">
              <a:rPr lang="bg-BG"/>
              <a:pPr>
                <a:defRPr/>
              </a:pPr>
              <a:t>30.1.2015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E3C0D-1BED-4BA1-BD4A-0D12873EEE83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1702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7888C-833F-4EBC-9D6D-7B21347145DC}" type="datetime1">
              <a:rPr lang="bg-BG"/>
              <a:pPr>
                <a:defRPr/>
              </a:pPr>
              <a:t>30.1.2015 г.</a:t>
            </a:fld>
            <a:endParaRPr lang="bg-BG"/>
          </a:p>
        </p:txBody>
      </p:sp>
      <p:sp>
        <p:nvSpPr>
          <p:cNvPr id="6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0F584-E9C9-4D38-8DC1-7208A92F0F09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2566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B5F85-0026-4C8E-B0D1-ACBF28ECA476}" type="datetime1">
              <a:rPr lang="bg-BG"/>
              <a:pPr>
                <a:defRPr/>
              </a:pPr>
              <a:t>30.1.2015 г.</a:t>
            </a:fld>
            <a:endParaRPr lang="bg-BG"/>
          </a:p>
        </p:txBody>
      </p:sp>
      <p:sp>
        <p:nvSpPr>
          <p:cNvPr id="8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9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A6B9A-E3AF-4783-9290-341629FA6BF2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8550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45635-F9D5-4C86-99EA-07F57A3518BD}" type="datetime1">
              <a:rPr lang="bg-BG"/>
              <a:pPr>
                <a:defRPr/>
              </a:pPr>
              <a:t>30.1.2015 г.</a:t>
            </a:fld>
            <a:endParaRPr lang="bg-BG"/>
          </a:p>
        </p:txBody>
      </p:sp>
      <p:sp>
        <p:nvSpPr>
          <p:cNvPr id="4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62C06-F117-419A-8001-6D924D9F2956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739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A9DA6-1023-4E3A-A5D7-5D711FC88996}" type="datetime1">
              <a:rPr lang="bg-BG"/>
              <a:pPr>
                <a:defRPr/>
              </a:pPr>
              <a:t>30.1.2015 г.</a:t>
            </a:fld>
            <a:endParaRPr lang="bg-BG"/>
          </a:p>
        </p:txBody>
      </p:sp>
      <p:sp>
        <p:nvSpPr>
          <p:cNvPr id="3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C32CD-55A3-46C7-BDA7-862DD9B8F51F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345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8EC3D-91CD-4318-94AC-E2154534D33E}" type="datetime1">
              <a:rPr lang="bg-BG"/>
              <a:pPr>
                <a:defRPr/>
              </a:pPr>
              <a:t>30.1.2015 г.</a:t>
            </a:fld>
            <a:endParaRPr lang="bg-BG"/>
          </a:p>
        </p:txBody>
      </p:sp>
      <p:sp>
        <p:nvSpPr>
          <p:cNvPr id="6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7A2EF-8D8F-4653-84E4-E9672F0A12D1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2108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64013-76B7-4C78-91B0-784B3B72E5B9}" type="datetime1">
              <a:rPr lang="bg-BG"/>
              <a:pPr>
                <a:defRPr/>
              </a:pPr>
              <a:t>30.1.2015 г.</a:t>
            </a:fld>
            <a:endParaRPr lang="bg-BG"/>
          </a:p>
        </p:txBody>
      </p:sp>
      <p:sp>
        <p:nvSpPr>
          <p:cNvPr id="6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890FB-8E2D-4FBD-B555-8E10B4C04082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1386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Контейнер за заглавие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Редакт. стил загл. образец</a:t>
            </a:r>
          </a:p>
        </p:txBody>
      </p:sp>
      <p:sp>
        <p:nvSpPr>
          <p:cNvPr id="1027" name="Текстов контейне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altLang="bg-BG" smtClean="0"/>
              <a:t>Второ ниво</a:t>
            </a:r>
          </a:p>
          <a:p>
            <a:pPr lvl="2"/>
            <a:r>
              <a:rPr lang="bg-BG" altLang="bg-BG" smtClean="0"/>
              <a:t>Трето ниво</a:t>
            </a:r>
          </a:p>
          <a:p>
            <a:pPr lvl="3"/>
            <a:r>
              <a:rPr lang="bg-BG" altLang="bg-BG" smtClean="0"/>
              <a:t>Четвърто ниво</a:t>
            </a:r>
          </a:p>
          <a:p>
            <a:pPr lvl="4"/>
            <a:r>
              <a:rPr lang="bg-BG" altLang="bg-BG" smtClean="0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0395BDB-BB9D-4A80-B18A-ED9810F5A282}" type="datetime1">
              <a:rPr lang="bg-BG"/>
              <a:pPr>
                <a:defRPr/>
              </a:pPr>
              <a:t>30.1.2015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C1C5BA-8966-4124-A307-AEA29C2204C8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395536" y="260648"/>
            <a:ext cx="8150832" cy="4608512"/>
          </a:xfrm>
        </p:spPr>
        <p:txBody>
          <a:bodyPr rtlCol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2400" spc="50" dirty="0" smtClean="0">
                <a:solidFill>
                  <a:schemeClr val="tx1"/>
                </a:solidFill>
                <a:cs typeface="Arial" panose="020B0604020202020204" pitchFamily="34" charset="0"/>
              </a:rPr>
              <a:t>ПРОЕКТ</a:t>
            </a:r>
          </a:p>
          <a:p>
            <a:pPr eaLnBrk="1" fontAlgn="auto" hangingPunct="1">
              <a:spcBef>
                <a:spcPts val="0"/>
              </a:spcBef>
              <a:spcAft>
                <a:spcPts val="1200"/>
              </a:spcAft>
              <a:tabLst>
                <a:tab pos="5199063" algn="l"/>
              </a:tabLst>
              <a:defRPr/>
            </a:pPr>
            <a:r>
              <a:rPr lang="bg-BG" sz="28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„Повишаване на интегритета и мотивацията на прокурорите</a:t>
            </a:r>
            <a:r>
              <a:rPr lang="en-US" sz="28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.</a:t>
            </a:r>
            <a:r>
              <a:rPr lang="bg-BG" sz="28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 Наказателното преследване в контекста на новите предизвикателства, свързани с организираната престъпност“</a:t>
            </a:r>
            <a:endParaRPr lang="en-US" sz="2800" b="1" dirty="0" smtClean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2800" dirty="0">
                <a:solidFill>
                  <a:schemeClr val="tx1"/>
                </a:solidFill>
                <a:cs typeface="Arial" panose="020B0604020202020204" pitchFamily="34" charset="0"/>
              </a:rPr>
              <a:t>Тематичен фонд „Сигурност“</a:t>
            </a:r>
          </a:p>
          <a:p>
            <a:pPr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bg-BG" sz="2800" dirty="0">
                <a:solidFill>
                  <a:schemeClr val="tx1"/>
                </a:solidFill>
                <a:cs typeface="Arial" panose="020B0604020202020204" pitchFamily="34" charset="0"/>
              </a:rPr>
              <a:t>Българо-швейцарска програма за сътрудничество</a:t>
            </a:r>
            <a:endParaRPr lang="en-US" sz="28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5199063" algn="l"/>
              </a:tabLst>
              <a:defRPr/>
            </a:pPr>
            <a:r>
              <a:rPr lang="en-US" sz="28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Increase of Integrity and Motivation of Prosecutors and </a:t>
            </a:r>
            <a:r>
              <a:rPr lang="en-US" sz="2800" b="1" dirty="0">
                <a:solidFill>
                  <a:srgbClr val="C00000"/>
                </a:solidFill>
                <a:cs typeface="Arial" panose="020B0604020202020204" pitchFamily="34" charset="0"/>
              </a:rPr>
              <a:t>P</a:t>
            </a:r>
            <a:r>
              <a:rPr lang="en-US" sz="28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rosecuting the New Challenges in Organized Crime</a:t>
            </a:r>
            <a:r>
              <a:rPr lang="bg-BG" sz="28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  </a:t>
            </a:r>
            <a:endParaRPr lang="bg-BG" sz="2800" b="1" dirty="0" smtClean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bg-BG" sz="1400" dirty="0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chemeClr val="tx1"/>
                </a:solidFill>
                <a:cs typeface="Arial" panose="020B0604020202020204" pitchFamily="34" charset="0"/>
              </a:rPr>
              <a:t>Thematic Fund Security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chemeClr val="tx1"/>
                </a:solidFill>
                <a:cs typeface="Arial" panose="020B0604020202020204" pitchFamily="34" charset="0"/>
              </a:rPr>
              <a:t>Bulgarian Swiss Cooperation Programme</a:t>
            </a:r>
            <a:endParaRPr lang="bg-BG" sz="26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" name="Контейнер за долния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dirty="0"/>
          </a:p>
        </p:txBody>
      </p:sp>
      <p:pic>
        <p:nvPicPr>
          <p:cNvPr id="5" name="Картина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5940425"/>
            <a:ext cx="2181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Картина 6" descr="Prokuratura_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1725" y="5940425"/>
            <a:ext cx="677863" cy="8191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090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bg-BG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Оперативен дежурен център</a:t>
            </a:r>
            <a:endParaRPr lang="bg-BG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pic>
        <p:nvPicPr>
          <p:cNvPr id="1025" name="Picture 1" descr="b10_11g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1485072"/>
            <a:ext cx="3224011" cy="2700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Контейнер за съдържание 2"/>
          <p:cNvSpPr txBox="1">
            <a:spLocks/>
          </p:cNvSpPr>
          <p:nvPr/>
        </p:nvSpPr>
        <p:spPr>
          <a:xfrm>
            <a:off x="286879" y="4182748"/>
            <a:ext cx="4176464" cy="86409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spcBef>
                <a:spcPts val="0"/>
              </a:spcBef>
              <a:buNone/>
            </a:pPr>
            <a:r>
              <a:rPr lang="bg-BG" sz="2400" dirty="0" smtClean="0"/>
              <a:t>Универсален </a:t>
            </a:r>
            <a:r>
              <a:rPr lang="bg-BG" sz="2400" dirty="0"/>
              <a:t>комплект за оглед на </a:t>
            </a:r>
            <a:r>
              <a:rPr lang="bg-BG" sz="2400" dirty="0" smtClean="0"/>
              <a:t>местопроизшествие</a:t>
            </a:r>
          </a:p>
          <a:p>
            <a:pPr marL="0" indent="0" algn="just" eaLnBrk="1" hangingPunct="1">
              <a:buNone/>
            </a:pPr>
            <a:endParaRPr lang="en-US" sz="36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88" y="2314995"/>
            <a:ext cx="3158829" cy="2520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</p:pic>
      <p:sp>
        <p:nvSpPr>
          <p:cNvPr id="9" name="Контейнер за съдържание 2"/>
          <p:cNvSpPr txBox="1">
            <a:spLocks/>
          </p:cNvSpPr>
          <p:nvPr/>
        </p:nvSpPr>
        <p:spPr>
          <a:xfrm>
            <a:off x="4572000" y="4424737"/>
            <a:ext cx="4608512" cy="122413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hangingPunct="1">
              <a:buNone/>
            </a:pPr>
            <a:endParaRPr lang="en-US" sz="3600" dirty="0"/>
          </a:p>
        </p:txBody>
      </p:sp>
      <p:sp>
        <p:nvSpPr>
          <p:cNvPr id="7" name="Правоъгълник 6"/>
          <p:cNvSpPr/>
          <p:nvPr/>
        </p:nvSpPr>
        <p:spPr>
          <a:xfrm>
            <a:off x="4656700" y="4863072"/>
            <a:ext cx="4176000" cy="864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400" dirty="0">
                <a:latin typeface="+mn-lt"/>
              </a:rPr>
              <a:t>Комплект за изземване на следи от стъпки и автомобилни гуми</a:t>
            </a:r>
          </a:p>
        </p:txBody>
      </p:sp>
      <p:pic>
        <p:nvPicPr>
          <p:cNvPr id="10" name="Картина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6021387"/>
            <a:ext cx="2181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Картина 10" descr="Prokuratura_1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51725" y="5940425"/>
            <a:ext cx="677863" cy="8191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060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pic>
        <p:nvPicPr>
          <p:cNvPr id="2049" name="Picture 1" descr="090318_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33" y="196142"/>
            <a:ext cx="2985860" cy="20676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авоъгълник 2"/>
          <p:cNvSpPr/>
          <p:nvPr/>
        </p:nvSpPr>
        <p:spPr>
          <a:xfrm>
            <a:off x="378770" y="2286429"/>
            <a:ext cx="4248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400" dirty="0">
                <a:latin typeface="+mn-lt"/>
              </a:rPr>
              <a:t>Комплект за изземване на биологични следи 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1328685"/>
            <a:ext cx="2762805" cy="259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</p:pic>
      <p:sp>
        <p:nvSpPr>
          <p:cNvPr id="5" name="Правоъгълник 4"/>
          <p:cNvSpPr/>
          <p:nvPr/>
        </p:nvSpPr>
        <p:spPr>
          <a:xfrm>
            <a:off x="4261214" y="4034349"/>
            <a:ext cx="48245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400" dirty="0">
                <a:latin typeface="+mn-lt"/>
              </a:rPr>
              <a:t>Комплект за изследвания </a:t>
            </a:r>
            <a:endParaRPr lang="bg-BG" sz="2400" dirty="0" smtClean="0">
              <a:latin typeface="+mn-lt"/>
            </a:endParaRPr>
          </a:p>
          <a:p>
            <a:pPr algn="ctr"/>
            <a:r>
              <a:rPr lang="bg-BG" sz="2400" dirty="0" smtClean="0">
                <a:latin typeface="+mn-lt"/>
              </a:rPr>
              <a:t>в </a:t>
            </a:r>
            <a:r>
              <a:rPr lang="en-US" sz="2400" dirty="0" smtClean="0">
                <a:latin typeface="+mn-lt"/>
              </a:rPr>
              <a:t>UV </a:t>
            </a:r>
            <a:r>
              <a:rPr lang="bg-BG" sz="2400" dirty="0">
                <a:latin typeface="+mn-lt"/>
              </a:rPr>
              <a:t>– област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pic>
        <p:nvPicPr>
          <p:cNvPr id="2053" name="Picture 5" descr="wn_ltf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025" y="3117426"/>
            <a:ext cx="2566988" cy="189356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авоъгълник 6"/>
          <p:cNvSpPr/>
          <p:nvPr/>
        </p:nvSpPr>
        <p:spPr>
          <a:xfrm>
            <a:off x="658419" y="5099788"/>
            <a:ext cx="36891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400" dirty="0">
                <a:latin typeface="+mn-lt"/>
              </a:rPr>
              <a:t>Комплект за определяне траекторията на изстрел</a:t>
            </a:r>
          </a:p>
        </p:txBody>
      </p:sp>
      <p:pic>
        <p:nvPicPr>
          <p:cNvPr id="11" name="Картина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5940425"/>
            <a:ext cx="2181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Картина 11" descr="Prokuratura_1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51725" y="5940425"/>
            <a:ext cx="677863" cy="8191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501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40960" cy="1224136"/>
          </a:xfrm>
        </p:spPr>
        <p:txBody>
          <a:bodyPr/>
          <a:lstStyle/>
          <a:p>
            <a:r>
              <a:rPr lang="bg-BG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Административен и организационен капацитет на ПРБ - I</a:t>
            </a:r>
            <a:endParaRPr lang="bg-BG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251520" y="1916832"/>
            <a:ext cx="8712968" cy="403244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bg-BG" dirty="0" smtClean="0"/>
              <a:t>48 административни ръководители ще бъдат обучени по:</a:t>
            </a:r>
            <a:r>
              <a:rPr lang="en-US" dirty="0" smtClean="0"/>
              <a:t> </a:t>
            </a:r>
          </a:p>
          <a:p>
            <a:pPr lvl="1">
              <a:spcBef>
                <a:spcPts val="0"/>
              </a:spcBef>
            </a:pPr>
            <a:r>
              <a:rPr lang="bg-BG" sz="3200" dirty="0" smtClean="0"/>
              <a:t>управление на човешките ресурси</a:t>
            </a:r>
            <a:r>
              <a:rPr lang="en-US" sz="3200" dirty="0" smtClean="0"/>
              <a:t>; </a:t>
            </a:r>
          </a:p>
          <a:p>
            <a:pPr lvl="1">
              <a:spcBef>
                <a:spcPts val="0"/>
              </a:spcBef>
            </a:pPr>
            <a:r>
              <a:rPr lang="bg-BG" sz="3200" dirty="0" smtClean="0"/>
              <a:t>управление на бюджета</a:t>
            </a:r>
            <a:r>
              <a:rPr lang="en-US" sz="3200" dirty="0" smtClean="0"/>
              <a:t>; </a:t>
            </a:r>
          </a:p>
          <a:p>
            <a:pPr lvl="1">
              <a:spcBef>
                <a:spcPts val="0"/>
              </a:spcBef>
            </a:pPr>
            <a:r>
              <a:rPr lang="bg-BG" sz="3200" dirty="0"/>
              <a:t>управление на </a:t>
            </a:r>
            <a:r>
              <a:rPr lang="bg-BG" sz="3200" dirty="0" smtClean="0"/>
              <a:t>партньорствата и сътрудничеството </a:t>
            </a:r>
            <a:r>
              <a:rPr lang="bg-BG" sz="3200" dirty="0"/>
              <a:t>със съответните институции</a:t>
            </a:r>
            <a:r>
              <a:rPr lang="en-US" sz="3200" dirty="0" smtClean="0"/>
              <a:t>;</a:t>
            </a:r>
          </a:p>
          <a:p>
            <a:pPr lvl="1">
              <a:spcBef>
                <a:spcPts val="0"/>
              </a:spcBef>
            </a:pPr>
            <a:r>
              <a:rPr lang="bg-BG" sz="3200" dirty="0" smtClean="0"/>
              <a:t>връзки с медиите и протокол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5" name="Картина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5940425"/>
            <a:ext cx="2181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Картина 5" descr="Prokuratura_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1725" y="5940425"/>
            <a:ext cx="677863" cy="8191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650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40960" cy="1224136"/>
          </a:xfrm>
        </p:spPr>
        <p:txBody>
          <a:bodyPr/>
          <a:lstStyle/>
          <a:p>
            <a:r>
              <a:rPr lang="bg-BG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Административен и организационен капацитет на </a:t>
            </a:r>
            <a:r>
              <a:rPr lang="bg-BG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ПРБ - II</a:t>
            </a:r>
            <a:endParaRPr lang="bg-BG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251520" y="1700808"/>
            <a:ext cx="8712968" cy="367240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bg-BG" dirty="0" smtClean="0"/>
              <a:t>150 прокурори на районно и окръжно ниво ще бъдат обучени в следните области</a:t>
            </a:r>
            <a:r>
              <a:rPr lang="en-US" dirty="0" smtClean="0"/>
              <a:t>:</a:t>
            </a:r>
          </a:p>
          <a:p>
            <a:pPr lvl="1">
              <a:spcBef>
                <a:spcPts val="0"/>
              </a:spcBef>
            </a:pPr>
            <a:r>
              <a:rPr lang="bg-BG" sz="3200" dirty="0" smtClean="0"/>
              <a:t> Управление и мотивация на екипи</a:t>
            </a:r>
            <a:r>
              <a:rPr lang="en-US" sz="3200" dirty="0" smtClean="0"/>
              <a:t>;</a:t>
            </a:r>
            <a:endParaRPr lang="bg-BG" sz="3200" dirty="0" smtClean="0"/>
          </a:p>
          <a:p>
            <a:pPr lvl="1">
              <a:spcBef>
                <a:spcPts val="0"/>
              </a:spcBef>
            </a:pPr>
            <a:r>
              <a:rPr lang="bg-BG" sz="3200" dirty="0" smtClean="0"/>
              <a:t> Стратегическо планиране</a:t>
            </a:r>
            <a:r>
              <a:rPr lang="en-US" sz="3200" dirty="0" smtClean="0"/>
              <a:t>;</a:t>
            </a:r>
            <a:endParaRPr lang="bg-BG" sz="3200" dirty="0" smtClean="0"/>
          </a:p>
          <a:p>
            <a:pPr lvl="1">
              <a:spcBef>
                <a:spcPts val="0"/>
              </a:spcBef>
            </a:pPr>
            <a:r>
              <a:rPr lang="bg-BG" sz="3200" dirty="0" smtClean="0"/>
              <a:t> Връзки с обществеността</a:t>
            </a:r>
            <a:r>
              <a:rPr lang="en-US" sz="3200" dirty="0" smtClean="0"/>
              <a:t>;</a:t>
            </a:r>
            <a:endParaRPr lang="bg-BG" sz="3200" dirty="0" smtClean="0"/>
          </a:p>
          <a:p>
            <a:pPr lvl="1">
              <a:spcBef>
                <a:spcPts val="0"/>
              </a:spcBef>
            </a:pPr>
            <a:r>
              <a:rPr lang="en-US" sz="3200" dirty="0" smtClean="0"/>
              <a:t> </a:t>
            </a:r>
            <a:r>
              <a:rPr lang="bg-BG" sz="3200" dirty="0" smtClean="0"/>
              <a:t>Презентационни умения</a:t>
            </a:r>
          </a:p>
          <a:p>
            <a:pPr lvl="1">
              <a:spcBef>
                <a:spcPts val="0"/>
              </a:spcBef>
            </a:pPr>
            <a:r>
              <a:rPr lang="bg-BG" sz="3200" dirty="0" smtClean="0"/>
              <a:t> Преподаване и наставничество</a:t>
            </a:r>
            <a:endParaRPr lang="en-US" sz="3200" dirty="0" smtClean="0"/>
          </a:p>
        </p:txBody>
      </p:sp>
      <p:pic>
        <p:nvPicPr>
          <p:cNvPr id="5" name="Картина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5940425"/>
            <a:ext cx="2181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Картина 5" descr="Prokuratura_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1725" y="5940425"/>
            <a:ext cx="677863" cy="8191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784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/>
          <a:lstStyle/>
          <a:p>
            <a:r>
              <a:rPr lang="bg-BG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bg-BG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g-BG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ПРОСЛЕДЯВАНЕ НА НЕЗАКОННИ АКТИВИ В ЧУЖБИНА</a:t>
            </a:r>
            <a:br>
              <a:rPr lang="bg-BG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bg-BG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3528392"/>
          </a:xfrm>
        </p:spPr>
        <p:txBody>
          <a:bodyPr/>
          <a:lstStyle/>
          <a:p>
            <a:r>
              <a:rPr lang="bg-BG" dirty="0" smtClean="0"/>
              <a:t>Изследване и анализ</a:t>
            </a:r>
            <a:endParaRPr lang="en-US" dirty="0" smtClean="0"/>
          </a:p>
          <a:p>
            <a:r>
              <a:rPr lang="bg-BG" dirty="0" smtClean="0"/>
              <a:t>Указания</a:t>
            </a:r>
            <a:endParaRPr lang="en-US" dirty="0" smtClean="0"/>
          </a:p>
          <a:p>
            <a:r>
              <a:rPr lang="bg-BG" dirty="0" smtClean="0"/>
              <a:t>Специализирано звено във ВКП</a:t>
            </a:r>
            <a:endParaRPr lang="en-US" altLang="bg-BG" dirty="0" smtClean="0">
              <a:cs typeface="Arial" pitchFamily="34" charset="0"/>
            </a:endParaRPr>
          </a:p>
          <a:p>
            <a:r>
              <a:rPr lang="bg-BG" altLang="bg-BG" dirty="0" smtClean="0">
                <a:cs typeface="Arial" pitchFamily="34" charset="0"/>
              </a:rPr>
              <a:t>Протокол за сътрудничество с Швейцария</a:t>
            </a:r>
            <a:endParaRPr lang="bg-BG" altLang="bg-BG" dirty="0">
              <a:cs typeface="Arial" pitchFamily="34" charset="0"/>
            </a:endParaRPr>
          </a:p>
        </p:txBody>
      </p:sp>
      <p:pic>
        <p:nvPicPr>
          <p:cNvPr id="4" name="Картина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5940425"/>
            <a:ext cx="2181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Картина 4" descr="Prokuratura_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1725" y="5940425"/>
            <a:ext cx="677863" cy="8191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141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/>
          <a:lstStyle/>
          <a:p>
            <a:r>
              <a:rPr lang="bg-BG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СЪВМЕСТНИ ЕКИПИ ЗА РАЗСЛЕДВАНЕ</a:t>
            </a:r>
            <a:endParaRPr lang="bg-BG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3816424"/>
          </a:xfrm>
        </p:spPr>
        <p:txBody>
          <a:bodyPr/>
          <a:lstStyle/>
          <a:p>
            <a:r>
              <a:rPr lang="bg-BG" altLang="bg-BG" dirty="0" smtClean="0"/>
              <a:t>Изследване и анализ</a:t>
            </a:r>
            <a:endParaRPr lang="en-US" altLang="bg-BG" dirty="0" smtClean="0"/>
          </a:p>
          <a:p>
            <a:r>
              <a:rPr lang="bg-BG" altLang="bg-BG" dirty="0" smtClean="0"/>
              <a:t>Писмени </a:t>
            </a:r>
            <a:r>
              <a:rPr lang="bg-BG" altLang="bg-BG" dirty="0"/>
              <a:t>у</a:t>
            </a:r>
            <a:r>
              <a:rPr lang="bg-BG" altLang="bg-BG" dirty="0" smtClean="0"/>
              <a:t>казания</a:t>
            </a:r>
            <a:endParaRPr lang="en-US" altLang="bg-BG" dirty="0" smtClean="0"/>
          </a:p>
          <a:p>
            <a:r>
              <a:rPr lang="bg-BG" altLang="bg-BG" dirty="0" smtClean="0"/>
              <a:t>Протокол за сътрудничество и образец на споразумение за съвместен екип за разследване с Швейцария </a:t>
            </a:r>
            <a:endParaRPr lang="en-US" dirty="0"/>
          </a:p>
        </p:txBody>
      </p:sp>
      <p:pic>
        <p:nvPicPr>
          <p:cNvPr id="4" name="Картина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5940425"/>
            <a:ext cx="2181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Картина 4" descr="Prokuratura_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1725" y="5940425"/>
            <a:ext cx="677863" cy="8191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569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ТРАФИК НА ХОРА</a:t>
            </a:r>
            <a:endParaRPr lang="bg-BG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36504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bg-BG" altLang="bg-BG" dirty="0" smtClean="0"/>
              <a:t>Анализ на законодателството и изследване на прокурорската и съдебната практика към момента</a:t>
            </a:r>
            <a:r>
              <a:rPr lang="en-US" altLang="bg-BG" dirty="0" smtClean="0"/>
              <a:t>  </a:t>
            </a:r>
          </a:p>
          <a:p>
            <a:pPr>
              <a:spcBef>
                <a:spcPts val="300"/>
              </a:spcBef>
            </a:pPr>
            <a:r>
              <a:rPr lang="bg-BG" altLang="bg-BG" dirty="0" smtClean="0"/>
              <a:t>Предложение за законодателни промени</a:t>
            </a:r>
            <a:endParaRPr lang="en-US" altLang="bg-BG" dirty="0" smtClean="0"/>
          </a:p>
          <a:p>
            <a:pPr>
              <a:spcBef>
                <a:spcPts val="300"/>
              </a:spcBef>
            </a:pPr>
            <a:r>
              <a:rPr lang="bg-BG" altLang="bg-BG" dirty="0" smtClean="0"/>
              <a:t>Обучение на 80 прокурори, следователи и гранични полицаи </a:t>
            </a:r>
          </a:p>
          <a:p>
            <a:pPr>
              <a:spcBef>
                <a:spcPts val="300"/>
              </a:spcBef>
            </a:pPr>
            <a:r>
              <a:rPr lang="bg-BG" altLang="bg-BG" dirty="0" smtClean="0"/>
              <a:t>Работещ механизъм за </a:t>
            </a:r>
            <a:r>
              <a:rPr lang="bg-BG" altLang="bg-BG" dirty="0" err="1" smtClean="0"/>
              <a:t>междуинституционално</a:t>
            </a:r>
            <a:r>
              <a:rPr lang="bg-BG" altLang="bg-BG" dirty="0" smtClean="0"/>
              <a:t> сътрудничество</a:t>
            </a:r>
            <a:endParaRPr lang="en-US" dirty="0"/>
          </a:p>
        </p:txBody>
      </p:sp>
      <p:pic>
        <p:nvPicPr>
          <p:cNvPr id="4" name="Картина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5940425"/>
            <a:ext cx="2181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Картина 4" descr="Prokuratura_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1725" y="5940425"/>
            <a:ext cx="677863" cy="8191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43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лавие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792088"/>
          </a:xfrm>
        </p:spPr>
        <p:txBody>
          <a:bodyPr/>
          <a:lstStyle/>
          <a:p>
            <a:r>
              <a:rPr lang="bg-BG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РЕЗУЛТАТИ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bg-BG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bg-BG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67544" y="1268760"/>
            <a:ext cx="7992888" cy="4248472"/>
          </a:xfrm>
        </p:spPr>
        <p:txBody>
          <a:bodyPr/>
          <a:lstStyle/>
          <a:p>
            <a:pPr marL="174625" indent="-174625" eaLnBrk="1" hangingPunct="1">
              <a:lnSpc>
                <a:spcPct val="90000"/>
              </a:lnSpc>
              <a:spcBef>
                <a:spcPts val="150"/>
              </a:spcBef>
            </a:pPr>
            <a:r>
              <a:rPr lang="bg-BG" altLang="bg-BG" sz="3000" dirty="0" smtClean="0"/>
              <a:t> Повишаване на ефективността на наказателното преследване по отношение на:</a:t>
            </a:r>
          </a:p>
          <a:p>
            <a:pPr marL="574675" lvl="1" indent="-174625" eaLnBrk="1" hangingPunct="1">
              <a:lnSpc>
                <a:spcPct val="90000"/>
              </a:lnSpc>
              <a:spcBef>
                <a:spcPts val="150"/>
              </a:spcBef>
            </a:pPr>
            <a:r>
              <a:rPr lang="bg-BG" altLang="bg-BG" sz="2600" dirty="0" smtClean="0"/>
              <a:t> изпирането на пари;</a:t>
            </a:r>
          </a:p>
          <a:p>
            <a:pPr marL="574675" lvl="1" indent="-174625" eaLnBrk="1" hangingPunct="1">
              <a:lnSpc>
                <a:spcPct val="90000"/>
              </a:lnSpc>
              <a:spcBef>
                <a:spcPts val="150"/>
              </a:spcBef>
            </a:pPr>
            <a:r>
              <a:rPr lang="bg-BG" altLang="bg-BG" sz="2600" dirty="0" smtClean="0"/>
              <a:t> трафика на хора</a:t>
            </a:r>
            <a:r>
              <a:rPr lang="bg-BG" altLang="bg-BG" sz="2600" dirty="0"/>
              <a:t>.</a:t>
            </a:r>
            <a:endParaRPr lang="bg-BG" altLang="bg-BG" sz="2600" dirty="0" smtClean="0"/>
          </a:p>
          <a:p>
            <a:pPr marL="174625" indent="-174625" eaLnBrk="1" hangingPunct="1">
              <a:lnSpc>
                <a:spcPct val="90000"/>
              </a:lnSpc>
              <a:spcBef>
                <a:spcPts val="150"/>
              </a:spcBef>
            </a:pPr>
            <a:endParaRPr lang="bg-BG" altLang="bg-BG" sz="3000" dirty="0" smtClean="0"/>
          </a:p>
          <a:p>
            <a:pPr marL="174625" indent="-174625" eaLnBrk="1" hangingPunct="1">
              <a:lnSpc>
                <a:spcPct val="90000"/>
              </a:lnSpc>
              <a:spcBef>
                <a:spcPts val="150"/>
              </a:spcBef>
            </a:pPr>
            <a:r>
              <a:rPr lang="bg-BG" altLang="bg-BG" sz="3000" dirty="0" smtClean="0"/>
              <a:t> Оперативен дежурен център за </a:t>
            </a:r>
            <a:r>
              <a:rPr lang="bg-BG" altLang="bg-BG" sz="3000" dirty="0"/>
              <a:t>независимо </a:t>
            </a:r>
            <a:r>
              <a:rPr lang="bg-BG" altLang="bg-BG" sz="3000" dirty="0" smtClean="0"/>
              <a:t>и бързо разследване на тежки престъпления.</a:t>
            </a:r>
          </a:p>
          <a:p>
            <a:pPr marL="174625" indent="-174625" eaLnBrk="1" hangingPunct="1">
              <a:lnSpc>
                <a:spcPct val="90000"/>
              </a:lnSpc>
              <a:spcBef>
                <a:spcPts val="150"/>
              </a:spcBef>
            </a:pPr>
            <a:endParaRPr lang="bg-BG" altLang="bg-BG" sz="3000" dirty="0" smtClean="0"/>
          </a:p>
          <a:p>
            <a:pPr marL="174625" indent="-174625" eaLnBrk="1" hangingPunct="1">
              <a:lnSpc>
                <a:spcPct val="90000"/>
              </a:lnSpc>
              <a:spcBef>
                <a:spcPct val="0"/>
              </a:spcBef>
            </a:pPr>
            <a:r>
              <a:rPr lang="bg-BG" altLang="bg-BG" sz="3000" dirty="0" smtClean="0"/>
              <a:t> Разработени указания и установени стандарти за разследване в съвместни екипи.</a:t>
            </a:r>
            <a:r>
              <a:rPr lang="en-US" altLang="bg-BG" sz="3000" dirty="0" smtClean="0"/>
              <a:t> </a:t>
            </a:r>
          </a:p>
        </p:txBody>
      </p:sp>
      <p:pic>
        <p:nvPicPr>
          <p:cNvPr id="4" name="Картина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5940425"/>
            <a:ext cx="2181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Картина 4" descr="Prokuratura_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1725" y="5940425"/>
            <a:ext cx="677863" cy="8191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360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лавие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/>
          <a:lstStyle/>
          <a:p>
            <a:r>
              <a:rPr lang="bg-BG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РЕЗУЛТАТИ - II</a:t>
            </a:r>
            <a:endParaRPr lang="bg-BG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683568" y="1988840"/>
            <a:ext cx="7704857" cy="4104456"/>
          </a:xfrm>
        </p:spPr>
        <p:txBody>
          <a:bodyPr/>
          <a:lstStyle/>
          <a:p>
            <a:pPr marL="0" indent="0" algn="just" eaLnBrk="1" hangingPunct="1">
              <a:lnSpc>
                <a:spcPts val="288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bg-BG" altLang="bg-BG" dirty="0" smtClean="0"/>
              <a:t>Напредък </a:t>
            </a:r>
            <a:r>
              <a:rPr lang="bg-BG" altLang="bg-BG" dirty="0"/>
              <a:t>в</a:t>
            </a:r>
            <a:r>
              <a:rPr lang="bg-BG" altLang="bg-BG" dirty="0" smtClean="0"/>
              <a:t> административната реформа на Прокуратурата по отношение на управлението на човешките ресурси и развитието на лидерския капацитет </a:t>
            </a:r>
          </a:p>
        </p:txBody>
      </p:sp>
      <p:pic>
        <p:nvPicPr>
          <p:cNvPr id="5" name="Картина 4" descr="Prokuratura_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1725" y="5940425"/>
            <a:ext cx="677863" cy="8191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</p:pic>
      <p:pic>
        <p:nvPicPr>
          <p:cNvPr id="5125" name="Картина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5940425"/>
            <a:ext cx="2181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796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67544" y="980727"/>
            <a:ext cx="8229600" cy="4959697"/>
          </a:xfrm>
        </p:spPr>
        <p:txBody>
          <a:bodyPr/>
          <a:lstStyle/>
          <a:p>
            <a:pPr marL="177800" lvl="0" indent="-177800" algn="just" eaLnBrk="1" hangingPunct="1"/>
            <a:r>
              <a:rPr lang="ru-RU" sz="3000" dirty="0" err="1" smtClean="0"/>
              <a:t>Екип</a:t>
            </a:r>
            <a:r>
              <a:rPr lang="ru-RU" sz="3000" dirty="0" smtClean="0"/>
              <a:t> </a:t>
            </a:r>
            <a:r>
              <a:rPr lang="ru-RU" sz="3000" dirty="0"/>
              <a:t>от </a:t>
            </a:r>
            <a:r>
              <a:rPr lang="ru-RU" sz="3000" dirty="0" err="1"/>
              <a:t>прокурори</a:t>
            </a:r>
            <a:r>
              <a:rPr lang="ru-RU" sz="3000" dirty="0"/>
              <a:t> с </a:t>
            </a:r>
            <a:r>
              <a:rPr lang="ru-RU" sz="3000" dirty="0" err="1"/>
              <a:t>повишени</a:t>
            </a:r>
            <a:r>
              <a:rPr lang="ru-RU" sz="3000" dirty="0"/>
              <a:t> </a:t>
            </a:r>
            <a:r>
              <a:rPr lang="ru-RU" sz="3000" dirty="0" err="1"/>
              <a:t>лидерски</a:t>
            </a:r>
            <a:r>
              <a:rPr lang="ru-RU" sz="3000" dirty="0"/>
              <a:t> </a:t>
            </a:r>
            <a:r>
              <a:rPr lang="ru-RU" sz="3000" dirty="0" smtClean="0"/>
              <a:t>способности</a:t>
            </a:r>
            <a:endParaRPr lang="bg-BG" altLang="bg-BG" sz="3000" dirty="0" smtClean="0"/>
          </a:p>
          <a:p>
            <a:pPr marL="177800" indent="-177800" algn="just" eaLnBrk="1" hangingPunct="1"/>
            <a:r>
              <a:rPr lang="bg-BG" altLang="bg-BG" sz="3000" dirty="0" smtClean="0"/>
              <a:t>Специализирано оборудване за Оперативния дежурен център</a:t>
            </a:r>
            <a:r>
              <a:rPr lang="en-US" altLang="bg-BG" sz="3000" dirty="0" smtClean="0"/>
              <a:t> </a:t>
            </a:r>
          </a:p>
          <a:p>
            <a:pPr marL="177800" indent="-177800" algn="just" eaLnBrk="1" hangingPunct="1"/>
            <a:r>
              <a:rPr lang="bg-BG" altLang="bg-BG" sz="3000" dirty="0" smtClean="0"/>
              <a:t>Указания за работа със съвместни екипи за разследване</a:t>
            </a:r>
          </a:p>
          <a:p>
            <a:pPr marL="177800" indent="-177800" algn="just" eaLnBrk="1" hangingPunct="1"/>
            <a:r>
              <a:rPr lang="bg-BG" altLang="bg-BG" sz="3000" dirty="0" smtClean="0"/>
              <a:t>Указания за проследяване и конфискуване на незаконно придобити активи</a:t>
            </a:r>
            <a:endParaRPr lang="en-US" altLang="bg-BG" sz="3000" dirty="0" smtClean="0"/>
          </a:p>
          <a:p>
            <a:pPr marL="177800" indent="-177800" algn="just" eaLnBrk="1" hangingPunct="1"/>
            <a:r>
              <a:rPr lang="bg-BG" altLang="bg-BG" sz="3000" dirty="0" smtClean="0"/>
              <a:t>Специализирано звено във ВКП за проследяване на незаконни активи</a:t>
            </a:r>
          </a:p>
          <a:p>
            <a:pPr eaLnBrk="1" hangingPunct="1"/>
            <a:endParaRPr lang="bg-BG" altLang="bg-BG" dirty="0" smtClean="0"/>
          </a:p>
        </p:txBody>
      </p:sp>
      <p:pic>
        <p:nvPicPr>
          <p:cNvPr id="4" name="Картина 3" descr="Prokuratura_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1725" y="5940425"/>
            <a:ext cx="677863" cy="8191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</p:pic>
      <p:pic>
        <p:nvPicPr>
          <p:cNvPr id="18437" name="Картина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5940425"/>
            <a:ext cx="2181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лавие 1"/>
          <p:cNvSpPr txBox="1">
            <a:spLocks/>
          </p:cNvSpPr>
          <p:nvPr/>
        </p:nvSpPr>
        <p:spPr bwMode="auto">
          <a:xfrm>
            <a:off x="494322" y="55932"/>
            <a:ext cx="8229600" cy="996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bg-BG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УСТОЙЧИВОСТ - I</a:t>
            </a:r>
            <a:endParaRPr lang="bg-BG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453616" y="404664"/>
            <a:ext cx="5112568" cy="4608512"/>
          </a:xfrm>
        </p:spPr>
        <p:txBody>
          <a:bodyPr rtlCol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360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panose="020B0604020202020204" pitchFamily="34" charset="0"/>
              </a:rPr>
              <a:t>Повишаване на интегритета и мотивацията на прокурорите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panose="020B0604020202020204" pitchFamily="34" charset="0"/>
              </a:rPr>
              <a:t>.</a:t>
            </a:r>
            <a:r>
              <a:rPr lang="bg-BG" sz="360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panose="020B0604020202020204" pitchFamily="34" charset="0"/>
              </a:rPr>
              <a:t> Наказателното преследване в контекста на новите предизвикателства</a:t>
            </a:r>
            <a:r>
              <a:rPr lang="bg-BG" sz="3600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bg-BG" sz="360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panose="020B0604020202020204" pitchFamily="34" charset="0"/>
              </a:rPr>
              <a:t>в борбата с организираната престъпност</a:t>
            </a:r>
            <a:endParaRPr lang="bg-BG" sz="3600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132856"/>
            <a:ext cx="2789560" cy="2789560"/>
          </a:xfrm>
          <a:prstGeom prst="rect">
            <a:avLst/>
          </a:prstGeom>
        </p:spPr>
      </p:pic>
      <p:sp>
        <p:nvSpPr>
          <p:cNvPr id="2" name="Контейнер за долния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dirty="0"/>
          </a:p>
        </p:txBody>
      </p:sp>
      <p:pic>
        <p:nvPicPr>
          <p:cNvPr id="5" name="Картина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5940425"/>
            <a:ext cx="2181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Картина 6" descr="Prokuratura_1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51725" y="5940425"/>
            <a:ext cx="677863" cy="8191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824536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bg-BG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bg-BG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УСТОЙЧИВОСТ -II</a:t>
            </a:r>
            <a:endParaRPr lang="bg-BG" altLang="bg-BG" sz="4000" dirty="0" smtClean="0"/>
          </a:p>
          <a:p>
            <a:pPr algn="just" eaLnBrk="1" hangingPunct="1"/>
            <a:r>
              <a:rPr lang="bg-BG" altLang="bg-BG" dirty="0" smtClean="0"/>
              <a:t>Учебна програма за проследяване и конфискуване на незаконни активи</a:t>
            </a:r>
            <a:endParaRPr lang="en-US" altLang="bg-BG" dirty="0" smtClean="0"/>
          </a:p>
          <a:p>
            <a:pPr algn="just" eaLnBrk="1" hangingPunct="1"/>
            <a:r>
              <a:rPr lang="bg-BG" altLang="bg-BG" dirty="0"/>
              <a:t>М</a:t>
            </a:r>
            <a:r>
              <a:rPr lang="bg-BG" altLang="bg-BG" dirty="0" smtClean="0"/>
              <a:t>еханизъм за сътрудничество между ПРБ и Федералната прокуратура на Швейцария при наказателното преследване на транснационалната престъпност. Съвместни екипи за разследване, изпирането на пари и трафика на хора</a:t>
            </a:r>
            <a:endParaRPr lang="en-US" altLang="bg-BG" dirty="0"/>
          </a:p>
          <a:p>
            <a:pPr algn="just" eaLnBrk="1" hangingPunct="1"/>
            <a:endParaRPr lang="bg-BG" altLang="bg-BG" dirty="0" smtClean="0"/>
          </a:p>
        </p:txBody>
      </p:sp>
      <p:pic>
        <p:nvPicPr>
          <p:cNvPr id="3" name="Картина 2" descr="Prokuratura_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1725" y="5940425"/>
            <a:ext cx="677863" cy="8191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</p:pic>
      <p:pic>
        <p:nvPicPr>
          <p:cNvPr id="19460" name="Картина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5940425"/>
            <a:ext cx="2181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лавие 1"/>
          <p:cNvSpPr>
            <a:spLocks noGrp="1"/>
          </p:cNvSpPr>
          <p:nvPr>
            <p:ph type="title"/>
          </p:nvPr>
        </p:nvSpPr>
        <p:spPr>
          <a:xfrm>
            <a:off x="457199" y="764704"/>
            <a:ext cx="8229600" cy="1143000"/>
          </a:xfrm>
        </p:spPr>
        <p:txBody>
          <a:bodyPr/>
          <a:lstStyle/>
          <a:p>
            <a:pPr eaLnBrk="1" hangingPunct="1"/>
            <a:r>
              <a:rPr lang="bg-BG" altLang="bg-B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БЛАГОДАРЯ ЗА ВНИМАНИЕТО</a:t>
            </a:r>
          </a:p>
        </p:txBody>
      </p:sp>
      <p:pic>
        <p:nvPicPr>
          <p:cNvPr id="2" name="Картина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348880"/>
            <a:ext cx="4609505" cy="30704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4680521"/>
          </a:xfrm>
        </p:spPr>
        <p:txBody>
          <a:bodyPr/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bg-BG" dirty="0"/>
          </a:p>
        </p:txBody>
      </p:sp>
      <p:sp>
        <p:nvSpPr>
          <p:cNvPr id="11" name="Контейнер за долния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dirty="0"/>
          </a:p>
        </p:txBody>
      </p:sp>
      <p:pic>
        <p:nvPicPr>
          <p:cNvPr id="4" name="Картина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5940425"/>
            <a:ext cx="2181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Картина 4" descr="Prokuratura_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1725" y="5940425"/>
            <a:ext cx="677863" cy="8191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</p:pic>
      <p:cxnSp>
        <p:nvCxnSpPr>
          <p:cNvPr id="13" name="Съединител &quot;права стрелка&quot; 12"/>
          <p:cNvCxnSpPr>
            <a:endCxn id="30" idx="1"/>
          </p:cNvCxnSpPr>
          <p:nvPr/>
        </p:nvCxnSpPr>
        <p:spPr>
          <a:xfrm>
            <a:off x="2814485" y="1766743"/>
            <a:ext cx="273392" cy="24075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Съединител &quot;права стрелка&quot; 64"/>
          <p:cNvCxnSpPr/>
          <p:nvPr/>
        </p:nvCxnSpPr>
        <p:spPr>
          <a:xfrm>
            <a:off x="7686680" y="2748336"/>
            <a:ext cx="0" cy="504056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Закръглен правоъгълник 28"/>
          <p:cNvSpPr/>
          <p:nvPr/>
        </p:nvSpPr>
        <p:spPr>
          <a:xfrm>
            <a:off x="251520" y="656692"/>
            <a:ext cx="2520280" cy="2268252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50800" dist="38100" algn="l" rotWithShape="0">
              <a:schemeClr val="tx2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b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Препоръка №1</a:t>
            </a:r>
            <a:r>
              <a:rPr lang="bg-BG" sz="2000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от Доклада за напредъка по Механизма за сътрудничество и проверка от</a:t>
            </a:r>
            <a:r>
              <a:rPr lang="en-US" sz="2000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18.07.2012</a:t>
            </a:r>
            <a:r>
              <a:rPr lang="bg-BG" sz="2000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г.</a:t>
            </a:r>
            <a:r>
              <a:rPr lang="en-US" sz="2000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bg-BG" sz="2000" dirty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Закръглен правоъгълник 29"/>
          <p:cNvSpPr/>
          <p:nvPr/>
        </p:nvSpPr>
        <p:spPr>
          <a:xfrm>
            <a:off x="3087877" y="656692"/>
            <a:ext cx="2780267" cy="2268252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50800" dist="38100" algn="l" rotWithShape="0">
              <a:schemeClr val="tx2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b="1" dirty="0" smtClean="0">
                <a:solidFill>
                  <a:srgbClr val="FFCC99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Функционален анализ на Прокуратурата </a:t>
            </a:r>
            <a:r>
              <a:rPr lang="bg-BG" sz="2000" dirty="0" smtClean="0">
                <a:solidFill>
                  <a:srgbClr val="FFCC99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съгласно заповед на главния прокурор  от </a:t>
            </a:r>
            <a:r>
              <a:rPr lang="en-GB" sz="2000" dirty="0" smtClean="0">
                <a:solidFill>
                  <a:srgbClr val="FFCC99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15.03.2013</a:t>
            </a:r>
            <a:r>
              <a:rPr lang="bg-BG" sz="2000" dirty="0" smtClean="0">
                <a:solidFill>
                  <a:srgbClr val="FFCC99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г.</a:t>
            </a:r>
            <a:r>
              <a:rPr lang="en-GB" sz="2000" dirty="0" smtClean="0">
                <a:solidFill>
                  <a:srgbClr val="FFCC99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bg-BG" sz="2000" dirty="0">
              <a:solidFill>
                <a:srgbClr val="FFCC99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1" name="Закръглен правоъгълник 30"/>
          <p:cNvSpPr/>
          <p:nvPr/>
        </p:nvSpPr>
        <p:spPr>
          <a:xfrm>
            <a:off x="6084168" y="655548"/>
            <a:ext cx="2952328" cy="2161384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50800" dist="38100" algn="l" rotWithShape="0">
              <a:schemeClr val="tx2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b="1" dirty="0" smtClean="0">
                <a:solidFill>
                  <a:srgbClr val="FFCC99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План за действие </a:t>
            </a:r>
          </a:p>
          <a:p>
            <a:pPr algn="ctr"/>
            <a:r>
              <a:rPr lang="bg-BG" sz="2000" dirty="0" smtClean="0">
                <a:solidFill>
                  <a:srgbClr val="FFCC99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от 28 мерки за периода  </a:t>
            </a:r>
          </a:p>
          <a:p>
            <a:pPr algn="ctr"/>
            <a:r>
              <a:rPr lang="bg-BG" sz="2000" dirty="0" smtClean="0">
                <a:solidFill>
                  <a:srgbClr val="FFCC99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01.09.2013г. </a:t>
            </a:r>
            <a:r>
              <a:rPr lang="en-US" sz="2000" dirty="0" smtClean="0">
                <a:solidFill>
                  <a:srgbClr val="FFCC99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-</a:t>
            </a:r>
            <a:r>
              <a:rPr lang="bg-BG" sz="2000" dirty="0" smtClean="0">
                <a:solidFill>
                  <a:srgbClr val="FFCC99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01.03.2015г.</a:t>
            </a:r>
            <a:endParaRPr lang="bg-BG" sz="2000" dirty="0">
              <a:solidFill>
                <a:srgbClr val="FFCC99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2" name="Закръглен правоъгълник 31"/>
          <p:cNvSpPr/>
          <p:nvPr/>
        </p:nvSpPr>
        <p:spPr>
          <a:xfrm>
            <a:off x="2051720" y="3104964"/>
            <a:ext cx="3672408" cy="190821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b="1" dirty="0" smtClean="0">
                <a:solidFill>
                  <a:srgbClr val="0070C0"/>
                </a:solidFill>
              </a:rPr>
              <a:t>Проект</a:t>
            </a:r>
            <a:r>
              <a:rPr lang="bg-BG" dirty="0" smtClean="0">
                <a:solidFill>
                  <a:srgbClr val="0070C0"/>
                </a:solidFill>
              </a:rPr>
              <a:t>: </a:t>
            </a:r>
            <a:r>
              <a:rPr lang="bg-BG" i="1" dirty="0" smtClean="0">
                <a:solidFill>
                  <a:srgbClr val="0070C0"/>
                </a:solidFill>
              </a:rPr>
              <a:t>Повишаване на интегритета и мотивацията на прокурорите</a:t>
            </a:r>
            <a:r>
              <a:rPr lang="en-US" i="1" dirty="0" smtClean="0">
                <a:solidFill>
                  <a:srgbClr val="0070C0"/>
                </a:solidFill>
              </a:rPr>
              <a:t>. </a:t>
            </a:r>
            <a:r>
              <a:rPr lang="bg-BG" i="1" dirty="0">
                <a:solidFill>
                  <a:srgbClr val="0070C0"/>
                </a:solidFill>
              </a:rPr>
              <a:t>Н</a:t>
            </a:r>
            <a:r>
              <a:rPr lang="bg-BG" i="1" dirty="0" smtClean="0">
                <a:solidFill>
                  <a:srgbClr val="0070C0"/>
                </a:solidFill>
              </a:rPr>
              <a:t>аказателното преследване в контекста на новите предизвикателства, свързани с организираната престъпност</a:t>
            </a:r>
            <a:endParaRPr lang="bg-BG" i="1" dirty="0">
              <a:solidFill>
                <a:srgbClr val="0070C0"/>
              </a:solidFill>
            </a:endParaRPr>
          </a:p>
        </p:txBody>
      </p:sp>
      <p:sp>
        <p:nvSpPr>
          <p:cNvPr id="33" name="Закръглен правоъгълник 32"/>
          <p:cNvSpPr/>
          <p:nvPr/>
        </p:nvSpPr>
        <p:spPr>
          <a:xfrm>
            <a:off x="6348146" y="3252392"/>
            <a:ext cx="2412000" cy="2016000"/>
          </a:xfrm>
          <a:prstGeom prst="roundRect">
            <a:avLst/>
          </a:prstGeom>
          <a:solidFill>
            <a:schemeClr val="tx2"/>
          </a:solidFill>
          <a:effectLst>
            <a:outerShdw blurRad="50800" dist="38100" algn="l" rotWithShape="0">
              <a:schemeClr val="tx2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b="1" dirty="0" smtClean="0">
                <a:solidFill>
                  <a:srgbClr val="FFCC99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Реформа на Прокуратурата</a:t>
            </a:r>
            <a:endParaRPr lang="bg-BG" b="1" dirty="0">
              <a:solidFill>
                <a:srgbClr val="FFCC99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34" name="Съединител &quot;права стрелка&quot; 33"/>
          <p:cNvCxnSpPr/>
          <p:nvPr/>
        </p:nvCxnSpPr>
        <p:spPr>
          <a:xfrm>
            <a:off x="5745358" y="1790818"/>
            <a:ext cx="338810" cy="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Съединител &quot;права стрелка&quot; 34"/>
          <p:cNvCxnSpPr/>
          <p:nvPr/>
        </p:nvCxnSpPr>
        <p:spPr>
          <a:xfrm flipH="1">
            <a:off x="5652120" y="2528900"/>
            <a:ext cx="864096" cy="792088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Съединител &quot;права стрелка&quot; 35"/>
          <p:cNvCxnSpPr/>
          <p:nvPr/>
        </p:nvCxnSpPr>
        <p:spPr>
          <a:xfrm flipV="1">
            <a:off x="5724128" y="4338872"/>
            <a:ext cx="684076" cy="18002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695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Основни цели на проекта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bg-BG" sz="2800" dirty="0"/>
              <a:t>Бързо и независимо прокурорско разследване по горещи следи</a:t>
            </a:r>
          </a:p>
          <a:p>
            <a:r>
              <a:rPr lang="bg-BG" sz="2800" dirty="0"/>
              <a:t>Прокурорските кадри </a:t>
            </a:r>
            <a:r>
              <a:rPr lang="en-US" sz="2800" dirty="0"/>
              <a:t>–</a:t>
            </a:r>
            <a:r>
              <a:rPr lang="bg-BG" sz="2800" dirty="0"/>
              <a:t> център на реформата</a:t>
            </a:r>
          </a:p>
          <a:p>
            <a:r>
              <a:rPr lang="bg-BG" sz="2800" dirty="0" smtClean="0"/>
              <a:t>Повишаване ефективността и качеството на наказателното преследване </a:t>
            </a:r>
          </a:p>
          <a:p>
            <a:r>
              <a:rPr lang="bg-BG" sz="2800" dirty="0" smtClean="0"/>
              <a:t>Борбата </a:t>
            </a:r>
            <a:r>
              <a:rPr lang="bg-BG" sz="2800" dirty="0"/>
              <a:t>срещу трафика на </a:t>
            </a:r>
            <a:r>
              <a:rPr lang="bg-BG" sz="2800" dirty="0" smtClean="0"/>
              <a:t>хора</a:t>
            </a:r>
          </a:p>
          <a:p>
            <a:r>
              <a:rPr lang="bg-BG" sz="2800" dirty="0" smtClean="0"/>
              <a:t>Успешно международно сътрудничество</a:t>
            </a:r>
          </a:p>
          <a:p>
            <a:pPr>
              <a:buFontTx/>
              <a:buChar char="-"/>
            </a:pPr>
            <a:r>
              <a:rPr lang="bg-BG" sz="2800" dirty="0" smtClean="0"/>
              <a:t>разследване в съвместни екипи;</a:t>
            </a:r>
          </a:p>
          <a:p>
            <a:pPr>
              <a:buFontTx/>
              <a:buChar char="-"/>
            </a:pPr>
            <a:r>
              <a:rPr lang="bg-BG" sz="2800" dirty="0" smtClean="0"/>
              <a:t>проследяване на престъпни пари в чужди банки.</a:t>
            </a:r>
          </a:p>
          <a:p>
            <a:pPr lvl="8">
              <a:buFontTx/>
              <a:buChar char="-"/>
            </a:pPr>
            <a:endParaRPr lang="bg-BG" sz="1600" dirty="0" smtClean="0"/>
          </a:p>
          <a:p>
            <a:pPr lvl="8"/>
            <a:endParaRPr lang="bg-BG" dirty="0" smtClean="0"/>
          </a:p>
          <a:p>
            <a:endParaRPr lang="en-US" dirty="0"/>
          </a:p>
        </p:txBody>
      </p:sp>
      <p:pic>
        <p:nvPicPr>
          <p:cNvPr id="4" name="Картина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196381"/>
            <a:ext cx="2181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Картина 4" descr="Prokuratura_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2320" y="6015186"/>
            <a:ext cx="677863" cy="8191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411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8352928" cy="3024336"/>
          </a:xfrm>
        </p:spPr>
        <p:txBody>
          <a:bodyPr/>
          <a:lstStyle/>
          <a:p>
            <a:pPr algn="l">
              <a:spcBef>
                <a:spcPts val="1800"/>
              </a:spcBef>
              <a:spcAft>
                <a:spcPts val="1800"/>
              </a:spcAft>
            </a:pPr>
            <a:r>
              <a:rPr lang="bg-BG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bg-BG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g-BG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bg-BG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g-BG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Бенефициент: </a:t>
            </a:r>
            <a:r>
              <a:rPr lang="bg-BG" sz="4000" dirty="0" smtClean="0"/>
              <a:t>Прокуратура на Република България </a:t>
            </a:r>
            <a:r>
              <a:rPr lang="bg-BG" sz="4000" dirty="0"/>
              <a:t/>
            </a:r>
            <a:br>
              <a:rPr lang="bg-BG" sz="4000" dirty="0"/>
            </a:br>
            <a:r>
              <a:rPr lang="bg-BG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Продължителност на проекта</a:t>
            </a:r>
            <a:r>
              <a:rPr lang="bg-BG" sz="4000" dirty="0" smtClean="0"/>
              <a:t>: 36 месеца</a:t>
            </a:r>
            <a:br>
              <a:rPr lang="bg-BG" sz="4000" dirty="0" smtClean="0"/>
            </a:br>
            <a:r>
              <a:rPr lang="bg-BG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</a:t>
            </a:r>
            <a:r>
              <a:rPr lang="bg-BG" sz="4000" dirty="0"/>
              <a:t>: </a:t>
            </a:r>
            <a:r>
              <a:rPr lang="en-US" sz="4000" dirty="0" smtClean="0"/>
              <a:t>CHF </a:t>
            </a:r>
            <a:r>
              <a:rPr lang="bg-BG" sz="4000" dirty="0" smtClean="0"/>
              <a:t>974 632 </a:t>
            </a:r>
            <a:endParaRPr lang="bg-BG" sz="4000" dirty="0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dirty="0"/>
          </a:p>
        </p:txBody>
      </p:sp>
      <p:pic>
        <p:nvPicPr>
          <p:cNvPr id="5" name="Картина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5940425"/>
            <a:ext cx="2181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Картина 5" descr="Prokuratura_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1725" y="5809587"/>
            <a:ext cx="677863" cy="8191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680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39551" y="476672"/>
            <a:ext cx="6762103" cy="504056"/>
          </a:xfrm>
        </p:spPr>
        <p:txBody>
          <a:bodyPr/>
          <a:lstStyle/>
          <a:p>
            <a:pPr algn="l"/>
            <a:r>
              <a:rPr lang="en-US" sz="2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bg-BG" sz="2400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39552" y="188640"/>
            <a:ext cx="8229600" cy="4320480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600"/>
              </a:spcBef>
              <a:buClr>
                <a:srgbClr val="C00000"/>
              </a:buClr>
              <a:buSzPct val="70000"/>
              <a:buNone/>
              <a:defRPr/>
            </a:pPr>
            <a:r>
              <a:rPr lang="bg-BG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ПАРТНЬОРИ</a:t>
            </a:r>
            <a:r>
              <a:rPr lang="en-US" sz="2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lang="bg-BG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Базелски институт за управление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lang="bg-BG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Главна прокуратура на Швейцария 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lang="bg-BG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Национална комисия за борба с трафика на хора;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lang="bg-BG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Министерство на вътрешните работи, Главна дирекция „Гранична полиция”;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lang="bg-BG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Държавна агенция за национална сигурност;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lang="bg-BG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Международна организация по миграция - България;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lang="bg-BG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Комисия за отнемане на незаконно придобито имущество;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lang="bg-BG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Национална агенция по приходите;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lang="bg-BG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Фондация за развитие на правосъдието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lang="bg-BG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Национален институт по правосъдието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buClr>
                <a:srgbClr val="C00000"/>
              </a:buClr>
              <a:buSzPct val="70000"/>
              <a:buNone/>
              <a:defRPr/>
            </a:pPr>
            <a:endParaRPr lang="bg-BG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bg-BG" dirty="0"/>
          </a:p>
        </p:txBody>
      </p:sp>
      <p:pic>
        <p:nvPicPr>
          <p:cNvPr id="4" name="Картина 3" descr="Prokuratura_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2320" y="6051472"/>
            <a:ext cx="677863" cy="8191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</p:pic>
      <p:pic>
        <p:nvPicPr>
          <p:cNvPr id="5" name="Картина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178801"/>
            <a:ext cx="2181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281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229600" cy="2016224"/>
          </a:xfrm>
        </p:spPr>
        <p:txBody>
          <a:bodyPr/>
          <a:lstStyle/>
          <a:p>
            <a:r>
              <a:rPr lang="bg-BG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Ключови въпроси, към които е адресиран проектът</a:t>
            </a:r>
            <a:endParaRPr lang="bg-BG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Картина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5940425"/>
            <a:ext cx="2181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Картина 3" descr="Prokuratura_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1725" y="5940425"/>
            <a:ext cx="677863" cy="8191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542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bg-BG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bg-BG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g-BG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Капацитет на ПРБ за провеждане на независимо разследване -Оперативен дежурен център</a:t>
            </a:r>
            <a:endParaRPr lang="bg-BG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043608" y="2564904"/>
            <a:ext cx="7653536" cy="2088232"/>
          </a:xfrm>
        </p:spPr>
        <p:txBody>
          <a:bodyPr/>
          <a:lstStyle/>
          <a:p>
            <a:pPr marL="273050" indent="-273050" eaLnBrk="1" hangingPunct="1"/>
            <a:r>
              <a:rPr lang="bg-BG" altLang="bg-BG" sz="3600" dirty="0" smtClean="0"/>
              <a:t>Специализирано оборудване за разследване </a:t>
            </a:r>
            <a:endParaRPr lang="en-US" altLang="bg-BG" sz="3600" dirty="0"/>
          </a:p>
          <a:p>
            <a:pPr marL="273050" indent="-273050" eaLnBrk="1" hangingPunct="1"/>
            <a:r>
              <a:rPr lang="bg-BG" altLang="bg-BG" sz="3600" dirty="0" smtClean="0"/>
              <a:t>Обучение на следователи </a:t>
            </a:r>
          </a:p>
          <a:p>
            <a:pPr marL="0" indent="0" algn="just" eaLnBrk="1" hangingPunct="1">
              <a:buNone/>
            </a:pPr>
            <a:endParaRPr lang="en-US" sz="3600" dirty="0"/>
          </a:p>
        </p:txBody>
      </p:sp>
      <p:pic>
        <p:nvPicPr>
          <p:cNvPr id="4" name="Картина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5940425"/>
            <a:ext cx="2181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Картина 4" descr="Prokuratura_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1725" y="5940425"/>
            <a:ext cx="677863" cy="8191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044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bg-BG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Оперативен дежурен център</a:t>
            </a:r>
            <a:endParaRPr lang="bg-BG" dirty="0"/>
          </a:p>
        </p:txBody>
      </p:sp>
      <p:pic>
        <p:nvPicPr>
          <p:cNvPr id="1028" name="Picture 4" descr="D:\1SWISS PROJECT\1 PROJECT IMPLEMENTATION\Official opening\Presentation pictures\Bu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62136"/>
            <a:ext cx="3599448" cy="2412000"/>
          </a:xfrm>
          <a:prstGeom prst="rect">
            <a:avLst/>
          </a:prstGeom>
          <a:noFill/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1SWISS PROJECT\1 PROJECT IMPLEMENTATION\Official opening\Presentation pictures\B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2838450" cy="4229100"/>
          </a:xfrm>
          <a:prstGeom prst="rect">
            <a:avLst/>
          </a:prstGeom>
          <a:noFill/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Картина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4" y="6021387"/>
            <a:ext cx="2181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Картина 5" descr="Prokuratura_1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51725" y="5940425"/>
            <a:ext cx="677863" cy="8191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050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 избор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5007</TotalTime>
  <Words>579</Words>
  <Application>Microsoft Office PowerPoint</Application>
  <PresentationFormat>Презентация на цял екран (4:3)</PresentationFormat>
  <Paragraphs>97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21</vt:i4>
      </vt:variant>
    </vt:vector>
  </HeadingPairs>
  <TitlesOfParts>
    <vt:vector size="22" baseType="lpstr">
      <vt:lpstr>Office тема</vt:lpstr>
      <vt:lpstr>Презентация на PowerPoint</vt:lpstr>
      <vt:lpstr>Презентация на PowerPoint</vt:lpstr>
      <vt:lpstr>Презентация на PowerPoint</vt:lpstr>
      <vt:lpstr>Основни цели на проекта</vt:lpstr>
      <vt:lpstr>  Бенефициент: Прокуратура на Република България  Продължителност на проекта: 36 месеца Бюджет: CHF 974 632 </vt:lpstr>
      <vt:lpstr>  </vt:lpstr>
      <vt:lpstr>Ключови въпроси, към които е адресиран проектът</vt:lpstr>
      <vt:lpstr> Капацитет на ПРБ за провеждане на независимо разследване -Оперативен дежурен център</vt:lpstr>
      <vt:lpstr>Оперативен дежурен център</vt:lpstr>
      <vt:lpstr>Оперативен дежурен център</vt:lpstr>
      <vt:lpstr>Презентация на PowerPoint</vt:lpstr>
      <vt:lpstr>Административен и организационен капацитет на ПРБ - I</vt:lpstr>
      <vt:lpstr>Административен и организационен капацитет на ПРБ - II</vt:lpstr>
      <vt:lpstr> ПРОСЛЕДЯВАНЕ НА НЕЗАКОННИ АКТИВИ В ЧУЖБИНА </vt:lpstr>
      <vt:lpstr>СЪВМЕСТНИ ЕКИПИ ЗА РАЗСЛЕДВАНЕ</vt:lpstr>
      <vt:lpstr>ТРАФИК НА ХОРА</vt:lpstr>
      <vt:lpstr>РЕЗУЛТАТИ - I</vt:lpstr>
      <vt:lpstr>РЕЗУЛТАТИ - II</vt:lpstr>
      <vt:lpstr>Презентация на PowerPoint</vt:lpstr>
      <vt:lpstr>Презентация на PowerPoint</vt:lpstr>
      <vt:lpstr>БЛАГОДАРЯ ЗА ВНИМАНИЕТО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Радослава Лазарова</dc:creator>
  <cp:lastModifiedBy>Анжела Пандурска</cp:lastModifiedBy>
  <cp:revision>213</cp:revision>
  <dcterms:created xsi:type="dcterms:W3CDTF">2013-04-11T08:28:20Z</dcterms:created>
  <dcterms:modified xsi:type="dcterms:W3CDTF">2015-01-30T11:36:37Z</dcterms:modified>
</cp:coreProperties>
</file>